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CD61"/>
    <a:srgbClr val="7EC26C"/>
    <a:srgbClr val="61D658"/>
    <a:srgbClr val="50DE6B"/>
    <a:srgbClr val="BC7BF1"/>
    <a:srgbClr val="C996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3AB-30CB-4F47-ACCB-A0FC4EC7EC22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4529-41A5-4AAA-93B1-FDA5B82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3AB-30CB-4F47-ACCB-A0FC4EC7EC22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4529-41A5-4AAA-93B1-FDA5B82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3AB-30CB-4F47-ACCB-A0FC4EC7EC22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4529-41A5-4AAA-93B1-FDA5B82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3AB-30CB-4F47-ACCB-A0FC4EC7EC22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4529-41A5-4AAA-93B1-FDA5B82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3AB-30CB-4F47-ACCB-A0FC4EC7EC22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4529-41A5-4AAA-93B1-FDA5B82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3AB-30CB-4F47-ACCB-A0FC4EC7EC22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4529-41A5-4AAA-93B1-FDA5B82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3AB-30CB-4F47-ACCB-A0FC4EC7EC22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4529-41A5-4AAA-93B1-FDA5B82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3AB-30CB-4F47-ACCB-A0FC4EC7EC22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4529-41A5-4AAA-93B1-FDA5B82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3AB-30CB-4F47-ACCB-A0FC4EC7EC22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4529-41A5-4AAA-93B1-FDA5B82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3AB-30CB-4F47-ACCB-A0FC4EC7EC22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4529-41A5-4AAA-93B1-FDA5B82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3AB-30CB-4F47-ACCB-A0FC4EC7EC22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4529-41A5-4AAA-93B1-FDA5B82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BE3AB-30CB-4F47-ACCB-A0FC4EC7EC22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14529-41A5-4AAA-93B1-FDA5B82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Straight Connector 57"/>
          <p:cNvCxnSpPr/>
          <p:nvPr/>
        </p:nvCxnSpPr>
        <p:spPr>
          <a:xfrm>
            <a:off x="6477000" y="2209800"/>
            <a:ext cx="0" cy="236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066800" y="2209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429000" y="2209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486400" y="2209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772400" y="22098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67" idx="3"/>
          </p:cNvCxnSpPr>
          <p:nvPr/>
        </p:nvCxnSpPr>
        <p:spPr>
          <a:xfrm>
            <a:off x="1905000" y="7620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391400" y="4724400"/>
            <a:ext cx="483348" cy="383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8382000" y="1524000"/>
            <a:ext cx="0" cy="3124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514600" y="1600200"/>
            <a:ext cx="1219200" cy="3810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Vice Chair</a:t>
            </a:r>
            <a:endParaRPr lang="en-US" sz="1200" dirty="0"/>
          </a:p>
        </p:txBody>
      </p:sp>
      <p:sp>
        <p:nvSpPr>
          <p:cNvPr id="7" name="Oval 6"/>
          <p:cNvSpPr/>
          <p:nvPr/>
        </p:nvSpPr>
        <p:spPr>
          <a:xfrm>
            <a:off x="6553200" y="1219200"/>
            <a:ext cx="1143000" cy="3810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Treasurer</a:t>
            </a:r>
            <a:endParaRPr lang="en-US" sz="1200" dirty="0"/>
          </a:p>
        </p:txBody>
      </p:sp>
      <p:sp>
        <p:nvSpPr>
          <p:cNvPr id="8" name="Oval 7"/>
          <p:cNvSpPr/>
          <p:nvPr/>
        </p:nvSpPr>
        <p:spPr>
          <a:xfrm>
            <a:off x="5105400" y="1600200"/>
            <a:ext cx="1143000" cy="3810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Secretary</a:t>
            </a:r>
            <a:endParaRPr lang="en-US" sz="1200" dirty="0"/>
          </a:p>
        </p:txBody>
      </p:sp>
      <p:sp>
        <p:nvSpPr>
          <p:cNvPr id="9" name="Oval 8"/>
          <p:cNvSpPr/>
          <p:nvPr/>
        </p:nvSpPr>
        <p:spPr>
          <a:xfrm>
            <a:off x="1066800" y="1219200"/>
            <a:ext cx="1066800" cy="3810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Chair</a:t>
            </a:r>
            <a:endParaRPr lang="en-U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5562600" y="4572000"/>
            <a:ext cx="1828800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Executive Director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>
          <a:xfrm>
            <a:off x="6781800" y="2438400"/>
            <a:ext cx="1371600" cy="17526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Personnel</a:t>
            </a:r>
          </a:p>
          <a:p>
            <a:pPr algn="ctr"/>
            <a:r>
              <a:rPr lang="en-US" sz="1400" b="1" dirty="0" smtClean="0"/>
              <a:t>Committee</a:t>
            </a:r>
          </a:p>
          <a:p>
            <a:pPr algn="ctr"/>
            <a:endParaRPr lang="en-US" sz="1200" dirty="0"/>
          </a:p>
          <a:p>
            <a:pPr algn="ctr"/>
            <a:r>
              <a:rPr lang="en-US" sz="1200" dirty="0" smtClean="0"/>
              <a:t>Compensation</a:t>
            </a:r>
          </a:p>
          <a:p>
            <a:pPr algn="ctr"/>
            <a:r>
              <a:rPr lang="en-US" sz="1200" dirty="0" smtClean="0"/>
              <a:t>Benefits</a:t>
            </a:r>
          </a:p>
          <a:p>
            <a:pPr algn="ctr"/>
            <a:r>
              <a:rPr lang="en-US" sz="1200" dirty="0" smtClean="0"/>
              <a:t>Court of Appeal</a:t>
            </a:r>
          </a:p>
          <a:p>
            <a:pPr algn="ctr"/>
            <a:r>
              <a:rPr lang="en-US" sz="1200" dirty="0" smtClean="0"/>
              <a:t>HR Policies</a:t>
            </a:r>
            <a:endParaRPr lang="en-US" sz="1200" dirty="0"/>
          </a:p>
        </p:txBody>
      </p:sp>
      <p:sp>
        <p:nvSpPr>
          <p:cNvPr id="15" name="Flowchart: Decision 14"/>
          <p:cNvSpPr/>
          <p:nvPr/>
        </p:nvSpPr>
        <p:spPr>
          <a:xfrm>
            <a:off x="1905000" y="228600"/>
            <a:ext cx="5181600" cy="1447800"/>
          </a:xfrm>
          <a:prstGeom prst="flowChartDecisi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YVEDDI </a:t>
            </a:r>
            <a:br>
              <a:rPr lang="en-US" b="1" dirty="0" smtClean="0"/>
            </a:br>
            <a:r>
              <a:rPr lang="en-US" b="1" dirty="0" smtClean="0"/>
              <a:t>Board of Directors</a:t>
            </a:r>
          </a:p>
          <a:p>
            <a:pPr algn="ctr"/>
            <a:r>
              <a:rPr lang="en-US" sz="1100" dirty="0" smtClean="0"/>
              <a:t>Tripartite - Reflective of Community: 1/3 Public, 1/3 Private and 1/3 Low-Income Sectors</a:t>
            </a:r>
            <a:endParaRPr lang="en-US" sz="1100" dirty="0"/>
          </a:p>
        </p:txBody>
      </p:sp>
      <p:sp>
        <p:nvSpPr>
          <p:cNvPr id="16" name="Rectangle 15"/>
          <p:cNvSpPr/>
          <p:nvPr/>
        </p:nvSpPr>
        <p:spPr>
          <a:xfrm>
            <a:off x="4800600" y="2438400"/>
            <a:ext cx="1371600" cy="17526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/>
              <a:t>Planning &amp; Evaluation</a:t>
            </a:r>
          </a:p>
          <a:p>
            <a:pPr algn="ctr"/>
            <a:r>
              <a:rPr lang="en-US" sz="1300" b="1" dirty="0" smtClean="0"/>
              <a:t>Committee</a:t>
            </a:r>
            <a:endParaRPr lang="en-US" sz="1300" dirty="0"/>
          </a:p>
          <a:p>
            <a:pPr algn="ctr"/>
            <a:endParaRPr lang="en-US" sz="1200" dirty="0" smtClean="0"/>
          </a:p>
          <a:p>
            <a:pPr algn="ctr"/>
            <a:r>
              <a:rPr lang="en-US" sz="1200" dirty="0" smtClean="0"/>
              <a:t>Planning  &amp; Goals</a:t>
            </a:r>
          </a:p>
          <a:p>
            <a:pPr algn="ctr"/>
            <a:r>
              <a:rPr lang="en-US" sz="1200" dirty="0" smtClean="0"/>
              <a:t>Training and Dev.</a:t>
            </a:r>
          </a:p>
          <a:p>
            <a:pPr algn="ctr"/>
            <a:r>
              <a:rPr lang="en-US" sz="1100" dirty="0" smtClean="0"/>
              <a:t>Ongoing Monitoring</a:t>
            </a:r>
          </a:p>
          <a:p>
            <a:pPr algn="ctr"/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2743200" y="2438400"/>
            <a:ext cx="1371600" cy="17526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Finance</a:t>
            </a:r>
          </a:p>
          <a:p>
            <a:pPr algn="ctr"/>
            <a:r>
              <a:rPr lang="en-US" sz="1400" b="1" dirty="0" smtClean="0"/>
              <a:t>Committee</a:t>
            </a:r>
          </a:p>
          <a:p>
            <a:pPr algn="ctr"/>
            <a:endParaRPr lang="en-US" sz="1200" dirty="0"/>
          </a:p>
          <a:p>
            <a:pPr algn="ctr"/>
            <a:r>
              <a:rPr lang="en-US" sz="1100" dirty="0" smtClean="0"/>
              <a:t>Resource Dev.</a:t>
            </a:r>
          </a:p>
          <a:p>
            <a:pPr algn="ctr"/>
            <a:r>
              <a:rPr lang="en-US" sz="1100" dirty="0" smtClean="0"/>
              <a:t>Budgets &amp; Expenses</a:t>
            </a:r>
          </a:p>
          <a:p>
            <a:pPr algn="ctr"/>
            <a:r>
              <a:rPr lang="en-US" sz="1100" dirty="0" smtClean="0"/>
              <a:t>Property</a:t>
            </a:r>
          </a:p>
          <a:p>
            <a:pPr algn="ctr"/>
            <a:r>
              <a:rPr lang="en-US" sz="1100" dirty="0" smtClean="0"/>
              <a:t>Audit</a:t>
            </a:r>
          </a:p>
          <a:p>
            <a:pPr algn="ctr"/>
            <a:r>
              <a:rPr lang="en-US" sz="1100" dirty="0" smtClean="0"/>
              <a:t>Financial Policies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62000" y="2438400"/>
            <a:ext cx="1371600" cy="17526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Executive</a:t>
            </a:r>
          </a:p>
          <a:p>
            <a:pPr algn="ctr"/>
            <a:r>
              <a:rPr lang="en-US" sz="1400" b="1" dirty="0" smtClean="0"/>
              <a:t>Committee</a:t>
            </a:r>
            <a:endParaRPr lang="en-US" sz="1400" b="1" dirty="0"/>
          </a:p>
          <a:p>
            <a:pPr algn="ctr"/>
            <a:endParaRPr lang="en-US" sz="1400" b="1" dirty="0" smtClean="0"/>
          </a:p>
          <a:p>
            <a:pPr algn="ctr"/>
            <a:endParaRPr lang="en-US" sz="1400" b="1" dirty="0" smtClean="0"/>
          </a:p>
          <a:p>
            <a:pPr algn="ctr"/>
            <a:endParaRPr lang="en-US" sz="1200" dirty="0" smtClean="0"/>
          </a:p>
          <a:p>
            <a:pPr algn="ctr"/>
            <a:r>
              <a:rPr lang="en-US" sz="1200" dirty="0" smtClean="0"/>
              <a:t>Governance</a:t>
            </a:r>
          </a:p>
          <a:p>
            <a:pPr algn="ctr"/>
            <a:r>
              <a:rPr lang="en-US" sz="1200" dirty="0" smtClean="0"/>
              <a:t>Public Relations</a:t>
            </a:r>
            <a:endParaRPr lang="en-US" sz="1200" dirty="0"/>
          </a:p>
        </p:txBody>
      </p:sp>
      <p:sp>
        <p:nvSpPr>
          <p:cNvPr id="21" name="Flowchart: Terminator 20"/>
          <p:cNvSpPr/>
          <p:nvPr/>
        </p:nvSpPr>
        <p:spPr>
          <a:xfrm>
            <a:off x="7162800" y="609600"/>
            <a:ext cx="1371600" cy="304800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Parliamentarian</a:t>
            </a:r>
            <a:endParaRPr lang="en-US" sz="1400" dirty="0"/>
          </a:p>
        </p:txBody>
      </p:sp>
      <p:pic>
        <p:nvPicPr>
          <p:cNvPr id="22" name="Picture 21" descr="YVEDDI color sq w tex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4560794"/>
            <a:ext cx="762000" cy="849406"/>
          </a:xfrm>
          <a:prstGeom prst="rect">
            <a:avLst/>
          </a:prstGeom>
        </p:spPr>
      </p:pic>
      <p:cxnSp>
        <p:nvCxnSpPr>
          <p:cNvPr id="24" name="Straight Connector 23"/>
          <p:cNvCxnSpPr>
            <a:endCxn id="9" idx="6"/>
          </p:cNvCxnSpPr>
          <p:nvPr/>
        </p:nvCxnSpPr>
        <p:spPr>
          <a:xfrm flipH="1">
            <a:off x="2133600" y="990600"/>
            <a:ext cx="685800" cy="419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5" idx="7"/>
          </p:cNvCxnSpPr>
          <p:nvPr/>
        </p:nvCxnSpPr>
        <p:spPr>
          <a:xfrm flipH="1">
            <a:off x="3555252" y="1468204"/>
            <a:ext cx="204698" cy="187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8" idx="1"/>
          </p:cNvCxnSpPr>
          <p:nvPr/>
        </p:nvCxnSpPr>
        <p:spPr>
          <a:xfrm>
            <a:off x="5105400" y="1524000"/>
            <a:ext cx="167389" cy="131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7" idx="2"/>
          </p:cNvCxnSpPr>
          <p:nvPr/>
        </p:nvCxnSpPr>
        <p:spPr>
          <a:xfrm>
            <a:off x="6019800" y="1066800"/>
            <a:ext cx="53340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95800" y="16002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066800" y="22098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10" idx="2"/>
          </p:cNvCxnSpPr>
          <p:nvPr/>
        </p:nvCxnSpPr>
        <p:spPr>
          <a:xfrm flipV="1">
            <a:off x="6438900" y="5105400"/>
            <a:ext cx="381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lowchart: Terminator 66"/>
          <p:cNvSpPr/>
          <p:nvPr/>
        </p:nvSpPr>
        <p:spPr>
          <a:xfrm>
            <a:off x="533400" y="609600"/>
            <a:ext cx="1371600" cy="304800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Chaplain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609600" y="5448925"/>
            <a:ext cx="37338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b="1" i="1" dirty="0">
                <a:solidFill>
                  <a:schemeClr val="bg1">
                    <a:lumMod val="50000"/>
                  </a:schemeClr>
                </a:solidFill>
              </a:rPr>
              <a:t>Dedicated to improving the lives of individuals and families in Davie, Stokes, Surry and Yadkin Counties through a variety of programs and partnerships to build stronger </a:t>
            </a:r>
            <a:r>
              <a:rPr lang="en-US" sz="1000" b="1" i="1" dirty="0" smtClean="0">
                <a:solidFill>
                  <a:schemeClr val="bg1">
                    <a:lumMod val="50000"/>
                  </a:schemeClr>
                </a:solidFill>
              </a:rPr>
              <a:t>communities</a:t>
            </a:r>
            <a:endParaRPr lang="en-US" sz="10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100" dirty="0"/>
          </a:p>
        </p:txBody>
      </p:sp>
      <p:sp>
        <p:nvSpPr>
          <p:cNvPr id="92" name="TextBox 91"/>
          <p:cNvSpPr txBox="1"/>
          <p:nvPr/>
        </p:nvSpPr>
        <p:spPr>
          <a:xfrm>
            <a:off x="6629400" y="127084"/>
            <a:ext cx="2209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Ref: By-Laws Article X;  May 2014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4" name="Flowchart: Connector 93"/>
          <p:cNvSpPr/>
          <p:nvPr/>
        </p:nvSpPr>
        <p:spPr>
          <a:xfrm>
            <a:off x="7620000" y="4572000"/>
            <a:ext cx="1219200" cy="1066800"/>
          </a:xfrm>
          <a:prstGeom prst="flowChartConnec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Program Councils</a:t>
            </a:r>
            <a:endParaRPr lang="en-US" sz="1400" dirty="0"/>
          </a:p>
        </p:txBody>
      </p:sp>
      <p:cxnSp>
        <p:nvCxnSpPr>
          <p:cNvPr id="113" name="Straight Connector 112"/>
          <p:cNvCxnSpPr/>
          <p:nvPr/>
        </p:nvCxnSpPr>
        <p:spPr>
          <a:xfrm flipH="1">
            <a:off x="6858000" y="5410200"/>
            <a:ext cx="838200" cy="381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5" idx="3"/>
          </p:cNvCxnSpPr>
          <p:nvPr/>
        </p:nvCxnSpPr>
        <p:spPr>
          <a:xfrm>
            <a:off x="7086600" y="952500"/>
            <a:ext cx="1295400" cy="5715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6400800" y="7620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5-Point Star 36"/>
          <p:cNvSpPr/>
          <p:nvPr/>
        </p:nvSpPr>
        <p:spPr>
          <a:xfrm>
            <a:off x="4953000" y="5257800"/>
            <a:ext cx="3048000" cy="1447800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89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Payne</dc:creator>
  <cp:lastModifiedBy>Donna Rutledge</cp:lastModifiedBy>
  <cp:revision>32</cp:revision>
  <dcterms:created xsi:type="dcterms:W3CDTF">2014-05-04T13:27:59Z</dcterms:created>
  <dcterms:modified xsi:type="dcterms:W3CDTF">2014-05-19T12:54:13Z</dcterms:modified>
</cp:coreProperties>
</file>